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9" r:id="rId3"/>
    <p:sldId id="262" r:id="rId4"/>
    <p:sldId id="303" r:id="rId5"/>
    <p:sldId id="304" r:id="rId6"/>
    <p:sldId id="305" r:id="rId7"/>
    <p:sldId id="307" r:id="rId8"/>
  </p:sldIdLst>
  <p:sldSz cx="9144000" cy="6858000" type="screen4x3"/>
  <p:notesSz cx="7010400" cy="92964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3FD4"/>
    <a:srgbClr val="0627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6" autoAdjust="0"/>
    <p:restoredTop sz="94660"/>
  </p:normalViewPr>
  <p:slideViewPr>
    <p:cSldViewPr>
      <p:cViewPr varScale="1">
        <p:scale>
          <a:sx n="66" d="100"/>
          <a:sy n="66" d="100"/>
        </p:scale>
        <p:origin x="1332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9D4A12A-C2C9-4832-86CD-6DE701B6D827}" type="datetimeFigureOut">
              <a:rPr lang="es-AR" smtClean="0"/>
              <a:t>29/12/2016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8A22112-ACE3-4560-8A5E-34B97AC61A7E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445174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A22112-ACE3-4560-8A5E-34B97AC61A7E}" type="slidenum">
              <a:rPr lang="es-AR" smtClean="0"/>
              <a:t>1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682587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8A640-CB26-4518-AF40-9A9C8154CC66}" type="datetimeFigureOut">
              <a:rPr lang="es-AR" smtClean="0"/>
              <a:t>29/12/2016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6E53C-4587-4016-BA6B-384D4D0BFC61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4334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8A640-CB26-4518-AF40-9A9C8154CC66}" type="datetimeFigureOut">
              <a:rPr lang="es-AR" smtClean="0"/>
              <a:t>29/12/2016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6E53C-4587-4016-BA6B-384D4D0BFC61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19288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8A640-CB26-4518-AF40-9A9C8154CC66}" type="datetimeFigureOut">
              <a:rPr lang="es-AR" smtClean="0"/>
              <a:t>29/12/2016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6E53C-4587-4016-BA6B-384D4D0BFC61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23317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8A640-CB26-4518-AF40-9A9C8154CC66}" type="datetimeFigureOut">
              <a:rPr lang="es-AR" smtClean="0"/>
              <a:t>29/12/2016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6E53C-4587-4016-BA6B-384D4D0BFC61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599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8A640-CB26-4518-AF40-9A9C8154CC66}" type="datetimeFigureOut">
              <a:rPr lang="es-AR" smtClean="0"/>
              <a:t>29/12/2016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6E53C-4587-4016-BA6B-384D4D0BFC61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17148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8A640-CB26-4518-AF40-9A9C8154CC66}" type="datetimeFigureOut">
              <a:rPr lang="es-AR" smtClean="0"/>
              <a:t>29/12/2016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6E53C-4587-4016-BA6B-384D4D0BFC61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0923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8A640-CB26-4518-AF40-9A9C8154CC66}" type="datetimeFigureOut">
              <a:rPr lang="es-AR" smtClean="0"/>
              <a:t>29/12/2016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6E53C-4587-4016-BA6B-384D4D0BFC61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56522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8A640-CB26-4518-AF40-9A9C8154CC66}" type="datetimeFigureOut">
              <a:rPr lang="es-AR" smtClean="0"/>
              <a:t>29/12/2016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6E53C-4587-4016-BA6B-384D4D0BFC61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26842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8A640-CB26-4518-AF40-9A9C8154CC66}" type="datetimeFigureOut">
              <a:rPr lang="es-AR" smtClean="0"/>
              <a:t>29/12/2016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6E53C-4587-4016-BA6B-384D4D0BFC61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4556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8A640-CB26-4518-AF40-9A9C8154CC66}" type="datetimeFigureOut">
              <a:rPr lang="es-AR" smtClean="0"/>
              <a:t>29/12/2016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6E53C-4587-4016-BA6B-384D4D0BFC61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7807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8A640-CB26-4518-AF40-9A9C8154CC66}" type="datetimeFigureOut">
              <a:rPr lang="es-AR" smtClean="0"/>
              <a:t>29/12/2016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6E53C-4587-4016-BA6B-384D4D0BFC61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86946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8A640-CB26-4518-AF40-9A9C8154CC66}" type="datetimeFigureOut">
              <a:rPr lang="es-AR" smtClean="0"/>
              <a:t>29/12/2016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6E53C-4587-4016-BA6B-384D4D0BFC61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95783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Rectángulo"/>
          <p:cNvSpPr/>
          <p:nvPr/>
        </p:nvSpPr>
        <p:spPr>
          <a:xfrm>
            <a:off x="11970" y="0"/>
            <a:ext cx="9144000" cy="6885384"/>
          </a:xfrm>
          <a:prstGeom prst="rect">
            <a:avLst/>
          </a:prstGeom>
          <a:solidFill>
            <a:schemeClr val="tx2">
              <a:alpha val="9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  <p:sp>
        <p:nvSpPr>
          <p:cNvPr id="16" name="15 Pentágono"/>
          <p:cNvSpPr/>
          <p:nvPr/>
        </p:nvSpPr>
        <p:spPr>
          <a:xfrm>
            <a:off x="0" y="2780928"/>
            <a:ext cx="5652120" cy="1224136"/>
          </a:xfrm>
          <a:prstGeom prst="homePlat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2800" b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Sub Comisión de Básquet</a:t>
            </a:r>
          </a:p>
          <a:p>
            <a:pPr algn="ctr"/>
            <a:r>
              <a:rPr lang="es-AR" sz="2000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Diciembre 2016</a:t>
            </a:r>
          </a:p>
        </p:txBody>
      </p:sp>
      <p:pic>
        <p:nvPicPr>
          <p:cNvPr id="21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2204864"/>
            <a:ext cx="3199345" cy="2808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4392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8" descr="103764393, BJI /blue jean imag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61" t="9956" r="3403"/>
          <a:stretch>
            <a:fillRect/>
          </a:stretch>
        </p:blipFill>
        <p:spPr bwMode="auto">
          <a:xfrm>
            <a:off x="0" y="993232"/>
            <a:ext cx="9144000" cy="5909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11970" y="12504"/>
            <a:ext cx="9144000" cy="98072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pSp>
        <p:nvGrpSpPr>
          <p:cNvPr id="14" name="13 Grupo"/>
          <p:cNvGrpSpPr/>
          <p:nvPr/>
        </p:nvGrpSpPr>
        <p:grpSpPr>
          <a:xfrm>
            <a:off x="539552" y="116632"/>
            <a:ext cx="1296136" cy="772472"/>
            <a:chOff x="539552" y="116632"/>
            <a:chExt cx="1296136" cy="772472"/>
          </a:xfrm>
        </p:grpSpPr>
        <p:pic>
          <p:nvPicPr>
            <p:cNvPr id="5" name="Picture 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9552" y="116632"/>
              <a:ext cx="880032" cy="772472"/>
            </a:xfrm>
            <a:prstGeom prst="rect">
              <a:avLst/>
            </a:prstGeom>
          </p:spPr>
        </p:pic>
        <p:sp>
          <p:nvSpPr>
            <p:cNvPr id="9" name="8 Conector"/>
            <p:cNvSpPr/>
            <p:nvPr/>
          </p:nvSpPr>
          <p:spPr>
            <a:xfrm>
              <a:off x="1763688" y="332656"/>
              <a:ext cx="72000" cy="72000"/>
            </a:xfrm>
            <a:prstGeom prst="flowChartConnector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2" name="11 Conector"/>
            <p:cNvSpPr/>
            <p:nvPr/>
          </p:nvSpPr>
          <p:spPr>
            <a:xfrm>
              <a:off x="1763688" y="485056"/>
              <a:ext cx="72000" cy="72000"/>
            </a:xfrm>
            <a:prstGeom prst="flowChartConnector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3" name="12 Conector"/>
            <p:cNvSpPr/>
            <p:nvPr/>
          </p:nvSpPr>
          <p:spPr>
            <a:xfrm>
              <a:off x="1763688" y="637456"/>
              <a:ext cx="72000" cy="72000"/>
            </a:xfrm>
            <a:prstGeom prst="flowChartConnector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  <p:sp>
        <p:nvSpPr>
          <p:cNvPr id="15" name="14 CuadroTexto"/>
          <p:cNvSpPr txBox="1"/>
          <p:nvPr/>
        </p:nvSpPr>
        <p:spPr>
          <a:xfrm>
            <a:off x="1835696" y="303039"/>
            <a:ext cx="51845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dirty="0" smtClean="0">
                <a:solidFill>
                  <a:schemeClr val="bg1"/>
                </a:solidFill>
                <a:latin typeface="+mj-lt"/>
              </a:rPr>
              <a:t>   Misión, Visión, Alcance</a:t>
            </a:r>
            <a:endParaRPr lang="es-AR" sz="2400" b="1" dirty="0">
              <a:solidFill>
                <a:schemeClr val="bg1"/>
              </a:solidFill>
              <a:latin typeface="+mj-lt"/>
            </a:endParaRPr>
          </a:p>
        </p:txBody>
      </p:sp>
      <p:grpSp>
        <p:nvGrpSpPr>
          <p:cNvPr id="6" name="5 Grupo"/>
          <p:cNvGrpSpPr/>
          <p:nvPr/>
        </p:nvGrpSpPr>
        <p:grpSpPr>
          <a:xfrm>
            <a:off x="11970" y="1484784"/>
            <a:ext cx="9132030" cy="5112568"/>
            <a:chOff x="0" y="1853575"/>
            <a:chExt cx="9155970" cy="2587605"/>
          </a:xfrm>
        </p:grpSpPr>
        <p:sp>
          <p:nvSpPr>
            <p:cNvPr id="2" name="1 Rectángulo"/>
            <p:cNvSpPr/>
            <p:nvPr/>
          </p:nvSpPr>
          <p:spPr>
            <a:xfrm>
              <a:off x="0" y="1916832"/>
              <a:ext cx="9155970" cy="2524348"/>
            </a:xfrm>
            <a:prstGeom prst="rect">
              <a:avLst/>
            </a:prstGeom>
            <a:solidFill>
              <a:srgbClr val="00B0F0">
                <a:alpha val="31000"/>
              </a:srgbClr>
            </a:solidFill>
            <a:ln>
              <a:noFill/>
            </a:ln>
            <a:effectLst>
              <a:glow rad="127000">
                <a:srgbClr val="00B0F0">
                  <a:alpha val="5000"/>
                </a:srgb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7" name="6 CuadroTexto"/>
            <p:cNvSpPr txBox="1"/>
            <p:nvPr/>
          </p:nvSpPr>
          <p:spPr>
            <a:xfrm>
              <a:off x="95659" y="1853575"/>
              <a:ext cx="8940681" cy="22665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s-AR" dirty="0" smtClean="0"/>
            </a:p>
            <a:p>
              <a:endParaRPr lang="es-AR" sz="500" b="1" dirty="0"/>
            </a:p>
            <a:p>
              <a:r>
                <a:rPr lang="es-AR" sz="2400" b="1" dirty="0" smtClean="0"/>
                <a:t>Misión</a:t>
              </a:r>
            </a:p>
            <a:p>
              <a:r>
                <a:rPr lang="es-AR" b="1" dirty="0"/>
                <a:t>Promover el desarrollo integral, humano y deportivo</a:t>
              </a:r>
              <a:r>
                <a:rPr lang="es-AR" dirty="0"/>
                <a:t>, de niños y jóvenes de la comunidad del Club,  a través de la práctica del básquet, mediante un modelo de gestión </a:t>
              </a:r>
              <a:r>
                <a:rPr lang="es-AR" dirty="0" smtClean="0"/>
                <a:t>sustentable basado </a:t>
              </a:r>
              <a:r>
                <a:rPr lang="es-AR" dirty="0"/>
                <a:t>en la organización, planificación, formación permanente y la innovación de métodos de trabajo, en un marco de </a:t>
              </a:r>
              <a:r>
                <a:rPr lang="es-AR" b="1" dirty="0" smtClean="0"/>
                <a:t>valores diferenciadores e igualdad </a:t>
              </a:r>
              <a:r>
                <a:rPr lang="es-AR" b="1" dirty="0"/>
                <a:t>de </a:t>
              </a:r>
              <a:r>
                <a:rPr lang="es-AR" b="1" dirty="0" smtClean="0"/>
                <a:t>oportunidades</a:t>
              </a:r>
              <a:r>
                <a:rPr lang="es-AR" dirty="0" smtClean="0"/>
                <a:t>.  </a:t>
              </a:r>
              <a:endParaRPr lang="es-AR" dirty="0"/>
            </a:p>
            <a:p>
              <a:endParaRPr lang="es-AR" sz="500" b="1" dirty="0" smtClean="0"/>
            </a:p>
            <a:p>
              <a:r>
                <a:rPr lang="es-AR" sz="2400" b="1" dirty="0" smtClean="0"/>
                <a:t>Visión</a:t>
              </a:r>
            </a:p>
            <a:p>
              <a:r>
                <a:rPr lang="es-AR" b="1" dirty="0"/>
                <a:t>Elevar el prestigio de GEVP </a:t>
              </a:r>
              <a:r>
                <a:rPr lang="es-AR" dirty="0"/>
                <a:t>dentro del ámbito del </a:t>
              </a:r>
              <a:r>
                <a:rPr lang="es-AR" dirty="0" smtClean="0"/>
                <a:t>básquet, </a:t>
              </a:r>
              <a:r>
                <a:rPr lang="es-AR" dirty="0"/>
                <a:t>como </a:t>
              </a:r>
              <a:r>
                <a:rPr lang="es-AR" dirty="0" smtClean="0"/>
                <a:t>una de las instituciones líderes </a:t>
              </a:r>
              <a:r>
                <a:rPr lang="es-AR" dirty="0"/>
                <a:t>en </a:t>
              </a:r>
              <a:r>
                <a:rPr lang="es-AR" b="1" dirty="0"/>
                <a:t>formación y generación de </a:t>
              </a:r>
              <a:r>
                <a:rPr lang="es-AR" b="1" dirty="0" smtClean="0"/>
                <a:t>jugadores, entrenadores y dirigentes</a:t>
              </a:r>
              <a:r>
                <a:rPr lang="es-AR" dirty="0" smtClean="0"/>
                <a:t>. </a:t>
              </a:r>
              <a:r>
                <a:rPr lang="es-AR" dirty="0"/>
                <a:t>Lograr que nuestro club sea </a:t>
              </a:r>
              <a:r>
                <a:rPr lang="es-AR" b="1" dirty="0" smtClean="0"/>
                <a:t>“</a:t>
              </a:r>
              <a:r>
                <a:rPr lang="es-AR" b="1" u="sng" dirty="0" smtClean="0"/>
                <a:t>EL</a:t>
              </a:r>
              <a:r>
                <a:rPr lang="es-AR" b="1" dirty="0" smtClean="0"/>
                <a:t>” </a:t>
              </a:r>
              <a:r>
                <a:rPr lang="es-AR" dirty="0" smtClean="0"/>
                <a:t>lugar elegido por los jugadores </a:t>
              </a:r>
              <a:r>
                <a:rPr lang="es-AR" dirty="0"/>
                <a:t>y sus familias, potenciando la </a:t>
              </a:r>
              <a:r>
                <a:rPr lang="es-AR" b="1" dirty="0"/>
                <a:t>integración social y el sentido de pertenencia</a:t>
              </a:r>
              <a:r>
                <a:rPr lang="es-AR" b="1" dirty="0" smtClean="0"/>
                <a:t>. </a:t>
              </a:r>
              <a:r>
                <a:rPr lang="es-AR" dirty="0" smtClean="0"/>
                <a:t> </a:t>
              </a:r>
              <a:endParaRPr lang="es-AR" b="1" dirty="0" smtClean="0"/>
            </a:p>
            <a:p>
              <a:endParaRPr lang="es-AR" sz="500" b="1" dirty="0"/>
            </a:p>
            <a:p>
              <a:r>
                <a:rPr lang="es-AR" sz="2400" b="1" dirty="0" smtClean="0"/>
                <a:t>Alcance</a:t>
              </a:r>
            </a:p>
            <a:p>
              <a:r>
                <a:rPr lang="es-AR" dirty="0" smtClean="0"/>
                <a:t>Escuela de Básquet, Deporte Federado Amateur, Equipo Superior de 1ra División, Equipos Flex y Veteranos</a:t>
              </a:r>
              <a:endParaRPr lang="es-AR" dirty="0"/>
            </a:p>
          </p:txBody>
        </p:sp>
      </p:grpSp>
    </p:spTree>
    <p:extLst>
      <p:ext uri="{BB962C8B-B14F-4D97-AF65-F5344CB8AC3E}">
        <p14:creationId xmlns:p14="http://schemas.microsoft.com/office/powerpoint/2010/main" val="65411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1970" y="12504"/>
            <a:ext cx="9144000" cy="98072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pSp>
        <p:nvGrpSpPr>
          <p:cNvPr id="14" name="13 Grupo"/>
          <p:cNvGrpSpPr/>
          <p:nvPr/>
        </p:nvGrpSpPr>
        <p:grpSpPr>
          <a:xfrm>
            <a:off x="539552" y="116632"/>
            <a:ext cx="1296136" cy="772472"/>
            <a:chOff x="539552" y="116632"/>
            <a:chExt cx="1296136" cy="772472"/>
          </a:xfrm>
        </p:grpSpPr>
        <p:pic>
          <p:nvPicPr>
            <p:cNvPr id="5" name="Picture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9552" y="116632"/>
              <a:ext cx="880032" cy="772472"/>
            </a:xfrm>
            <a:prstGeom prst="rect">
              <a:avLst/>
            </a:prstGeom>
          </p:spPr>
        </p:pic>
        <p:sp>
          <p:nvSpPr>
            <p:cNvPr id="9" name="8 Conector"/>
            <p:cNvSpPr/>
            <p:nvPr/>
          </p:nvSpPr>
          <p:spPr>
            <a:xfrm>
              <a:off x="1763688" y="332656"/>
              <a:ext cx="72000" cy="72000"/>
            </a:xfrm>
            <a:prstGeom prst="flowChartConnector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2" name="11 Conector"/>
            <p:cNvSpPr/>
            <p:nvPr/>
          </p:nvSpPr>
          <p:spPr>
            <a:xfrm>
              <a:off x="1763688" y="485056"/>
              <a:ext cx="72000" cy="72000"/>
            </a:xfrm>
            <a:prstGeom prst="flowChartConnector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3" name="12 Conector"/>
            <p:cNvSpPr/>
            <p:nvPr/>
          </p:nvSpPr>
          <p:spPr>
            <a:xfrm>
              <a:off x="1763688" y="637456"/>
              <a:ext cx="72000" cy="72000"/>
            </a:xfrm>
            <a:prstGeom prst="flowChartConnector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  <p:sp>
        <p:nvSpPr>
          <p:cNvPr id="15" name="14 CuadroTexto"/>
          <p:cNvSpPr txBox="1"/>
          <p:nvPr/>
        </p:nvSpPr>
        <p:spPr>
          <a:xfrm>
            <a:off x="1835696" y="303039"/>
            <a:ext cx="51845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dirty="0" smtClean="0">
                <a:solidFill>
                  <a:schemeClr val="bg1"/>
                </a:solidFill>
                <a:latin typeface="+mj-lt"/>
              </a:rPr>
              <a:t>   Valores</a:t>
            </a:r>
            <a:endParaRPr lang="es-AR" sz="2400" b="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0" name="Picture 2" descr="C:\Users\y804764\Pictures\valor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3" y="2708921"/>
            <a:ext cx="3312367" cy="331236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CuadroTexto"/>
          <p:cNvSpPr txBox="1"/>
          <p:nvPr/>
        </p:nvSpPr>
        <p:spPr>
          <a:xfrm>
            <a:off x="179512" y="1124744"/>
            <a:ext cx="87849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Los </a:t>
            </a:r>
            <a:r>
              <a:rPr lang="es-AR" sz="2000" b="1" dirty="0" smtClean="0"/>
              <a:t>Valores</a:t>
            </a:r>
            <a:r>
              <a:rPr lang="es-AR" sz="2000" dirty="0" smtClean="0"/>
              <a:t> en los que basaremos el comportamiento de cada uno de quienes integramos la actividad, para alcanzar nuestros objetivos son:</a:t>
            </a:r>
            <a:endParaRPr lang="es-AR" dirty="0"/>
          </a:p>
        </p:txBody>
      </p:sp>
      <p:sp>
        <p:nvSpPr>
          <p:cNvPr id="3" name="2 CuadroTexto"/>
          <p:cNvSpPr txBox="1"/>
          <p:nvPr/>
        </p:nvSpPr>
        <p:spPr>
          <a:xfrm>
            <a:off x="5148064" y="2060848"/>
            <a:ext cx="43204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 smtClean="0"/>
              <a:t>Honestidad</a:t>
            </a:r>
            <a:r>
              <a:rPr lang="es-AR" dirty="0" smtClean="0"/>
              <a:t>: Integridad, veracidad y sinceridad en cada acción, dentro y</a:t>
            </a:r>
          </a:p>
          <a:p>
            <a:r>
              <a:rPr lang="es-AR" dirty="0" smtClean="0"/>
              <a:t>fuera de un campo de juego de todos los participantes. (Jugadores, Cuerpo Técnico, Directivos)</a:t>
            </a:r>
            <a:endParaRPr lang="es-AR" dirty="0"/>
          </a:p>
        </p:txBody>
      </p:sp>
      <p:sp>
        <p:nvSpPr>
          <p:cNvPr id="6" name="5 CuadroTexto"/>
          <p:cNvSpPr txBox="1"/>
          <p:nvPr/>
        </p:nvSpPr>
        <p:spPr>
          <a:xfrm>
            <a:off x="5796136" y="3861048"/>
            <a:ext cx="28803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 smtClean="0"/>
              <a:t>Humildad</a:t>
            </a:r>
            <a:r>
              <a:rPr lang="es-AR" dirty="0" smtClean="0"/>
              <a:t>: Ausencia de Ego. Cada integrante aporta y nadie resulta imprescindible</a:t>
            </a:r>
            <a:endParaRPr lang="es-AR" dirty="0"/>
          </a:p>
        </p:txBody>
      </p:sp>
      <p:sp>
        <p:nvSpPr>
          <p:cNvPr id="7" name="6 CuadroTexto"/>
          <p:cNvSpPr txBox="1"/>
          <p:nvPr/>
        </p:nvSpPr>
        <p:spPr>
          <a:xfrm>
            <a:off x="4716016" y="5589240"/>
            <a:ext cx="46085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 smtClean="0"/>
              <a:t>Responsabilidad</a:t>
            </a:r>
            <a:r>
              <a:rPr lang="es-AR" dirty="0" smtClean="0"/>
              <a:t>: Cumplimiento, puntualidad. Logros alcanzados en base al esfuerzo y </a:t>
            </a:r>
            <a:r>
              <a:rPr lang="es-AR" dirty="0"/>
              <a:t>l</a:t>
            </a:r>
            <a:r>
              <a:rPr lang="es-AR" dirty="0" smtClean="0"/>
              <a:t>a dedicación.</a:t>
            </a:r>
            <a:endParaRPr lang="es-AR" dirty="0"/>
          </a:p>
        </p:txBody>
      </p:sp>
      <p:sp>
        <p:nvSpPr>
          <p:cNvPr id="8" name="7 CuadroTexto"/>
          <p:cNvSpPr txBox="1"/>
          <p:nvPr/>
        </p:nvSpPr>
        <p:spPr>
          <a:xfrm>
            <a:off x="564353" y="2052717"/>
            <a:ext cx="328756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b="1" dirty="0" smtClean="0"/>
              <a:t>Solidaridad</a:t>
            </a:r>
            <a:r>
              <a:rPr lang="es-AR" dirty="0" smtClean="0"/>
              <a:t>: estrecha integración</a:t>
            </a:r>
          </a:p>
          <a:p>
            <a:r>
              <a:rPr lang="es-AR" dirty="0" smtClean="0"/>
              <a:t>entre todos los que formamos</a:t>
            </a:r>
          </a:p>
          <a:p>
            <a:r>
              <a:rPr lang="es-AR" dirty="0" smtClean="0"/>
              <a:t>parte del Básquet de GEVP</a:t>
            </a:r>
          </a:p>
          <a:p>
            <a:r>
              <a:rPr lang="es-AR" dirty="0"/>
              <a:t>Trabajo en equipo.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1043608" y="5602014"/>
            <a:ext cx="25922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/>
              <a:t> </a:t>
            </a:r>
            <a:r>
              <a:rPr lang="es-AR" b="1" dirty="0" smtClean="0"/>
              <a:t>Respeto</a:t>
            </a:r>
            <a:r>
              <a:rPr lang="es-AR" dirty="0" smtClean="0"/>
              <a:t>: diálogo, educación, valoración </a:t>
            </a:r>
          </a:p>
          <a:p>
            <a:r>
              <a:rPr lang="es-AR" dirty="0" smtClean="0"/>
              <a:t>de uno mismo y el otro. </a:t>
            </a:r>
            <a:endParaRPr lang="es-AR" dirty="0"/>
          </a:p>
        </p:txBody>
      </p:sp>
      <p:sp>
        <p:nvSpPr>
          <p:cNvPr id="16" name="15 CuadroTexto"/>
          <p:cNvSpPr txBox="1"/>
          <p:nvPr/>
        </p:nvSpPr>
        <p:spPr>
          <a:xfrm>
            <a:off x="333049" y="3861048"/>
            <a:ext cx="207871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b="1" dirty="0" smtClean="0"/>
              <a:t>Superación</a:t>
            </a:r>
            <a:r>
              <a:rPr lang="es-AR" dirty="0" smtClean="0"/>
              <a:t>:</a:t>
            </a:r>
          </a:p>
          <a:p>
            <a:r>
              <a:rPr lang="es-AR" dirty="0" smtClean="0"/>
              <a:t>Actitud proactiva de</a:t>
            </a:r>
          </a:p>
          <a:p>
            <a:r>
              <a:rPr lang="es-AR" dirty="0" smtClean="0"/>
              <a:t>Mejora. Motivación.</a:t>
            </a:r>
          </a:p>
          <a:p>
            <a:r>
              <a:rPr lang="es-AR" dirty="0" smtClean="0"/>
              <a:t>Innovación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04151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1970" y="12504"/>
            <a:ext cx="9144000" cy="98072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pSp>
        <p:nvGrpSpPr>
          <p:cNvPr id="14" name="13 Grupo"/>
          <p:cNvGrpSpPr/>
          <p:nvPr/>
        </p:nvGrpSpPr>
        <p:grpSpPr>
          <a:xfrm>
            <a:off x="539552" y="116632"/>
            <a:ext cx="1296136" cy="772472"/>
            <a:chOff x="539552" y="116632"/>
            <a:chExt cx="1296136" cy="772472"/>
          </a:xfrm>
        </p:grpSpPr>
        <p:pic>
          <p:nvPicPr>
            <p:cNvPr id="5" name="Picture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9552" y="116632"/>
              <a:ext cx="880032" cy="772472"/>
            </a:xfrm>
            <a:prstGeom prst="rect">
              <a:avLst/>
            </a:prstGeom>
          </p:spPr>
        </p:pic>
        <p:sp>
          <p:nvSpPr>
            <p:cNvPr id="9" name="8 Conector"/>
            <p:cNvSpPr/>
            <p:nvPr/>
          </p:nvSpPr>
          <p:spPr>
            <a:xfrm>
              <a:off x="1763688" y="332656"/>
              <a:ext cx="72000" cy="72000"/>
            </a:xfrm>
            <a:prstGeom prst="flowChartConnector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2" name="11 Conector"/>
            <p:cNvSpPr/>
            <p:nvPr/>
          </p:nvSpPr>
          <p:spPr>
            <a:xfrm>
              <a:off x="1763688" y="485056"/>
              <a:ext cx="72000" cy="72000"/>
            </a:xfrm>
            <a:prstGeom prst="flowChartConnector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3" name="12 Conector"/>
            <p:cNvSpPr/>
            <p:nvPr/>
          </p:nvSpPr>
          <p:spPr>
            <a:xfrm>
              <a:off x="1763688" y="637456"/>
              <a:ext cx="72000" cy="72000"/>
            </a:xfrm>
            <a:prstGeom prst="flowChartConnector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  <p:sp>
        <p:nvSpPr>
          <p:cNvPr id="15" name="14 CuadroTexto"/>
          <p:cNvSpPr txBox="1"/>
          <p:nvPr/>
        </p:nvSpPr>
        <p:spPr>
          <a:xfrm>
            <a:off x="1835696" y="116632"/>
            <a:ext cx="71287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dirty="0" smtClean="0">
                <a:solidFill>
                  <a:schemeClr val="bg1"/>
                </a:solidFill>
                <a:latin typeface="+mj-lt"/>
              </a:rPr>
              <a:t>   Objetivos </a:t>
            </a:r>
          </a:p>
          <a:p>
            <a:r>
              <a:rPr lang="es-AR" sz="2400" b="1" dirty="0" smtClean="0">
                <a:solidFill>
                  <a:schemeClr val="bg1"/>
                </a:solidFill>
                <a:latin typeface="+mj-lt"/>
              </a:rPr>
              <a:t>   </a:t>
            </a:r>
            <a:endParaRPr lang="es-AR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107504" y="980728"/>
            <a:ext cx="8928992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000" b="1" dirty="0" smtClean="0"/>
              <a:t>Corto Plazo (2017 – Año de Transición)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AR" sz="1600" dirty="0" smtClean="0"/>
              <a:t>Implementar </a:t>
            </a:r>
            <a:r>
              <a:rPr lang="es-AR" sz="1600" b="1" dirty="0" smtClean="0"/>
              <a:t>plan de comunicación </a:t>
            </a:r>
            <a:r>
              <a:rPr lang="es-AR" sz="1600" dirty="0" smtClean="0"/>
              <a:t>para facilitar la </a:t>
            </a:r>
            <a:r>
              <a:rPr lang="es-AR" sz="1600" b="1" dirty="0" smtClean="0"/>
              <a:t>integración de la Familia del Básquet</a:t>
            </a:r>
            <a:r>
              <a:rPr lang="es-AR" sz="1600" dirty="0" smtClean="0"/>
              <a:t>, informar los </a:t>
            </a:r>
            <a:r>
              <a:rPr lang="es-AR" sz="1600" b="1" dirty="0" smtClean="0"/>
              <a:t>objetivos</a:t>
            </a:r>
            <a:r>
              <a:rPr lang="es-AR" sz="1600" dirty="0" smtClean="0"/>
              <a:t> y establecer </a:t>
            </a:r>
            <a:r>
              <a:rPr lang="es-AR" sz="1600" b="1" dirty="0" smtClean="0"/>
              <a:t>reglas claras de convivencia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AR" sz="1600" b="1" dirty="0"/>
              <a:t>D</a:t>
            </a:r>
            <a:r>
              <a:rPr lang="es-AR" sz="1600" b="1" dirty="0" smtClean="0"/>
              <a:t>esarrollo y mejora </a:t>
            </a:r>
            <a:r>
              <a:rPr lang="es-AR" sz="1600" dirty="0" smtClean="0"/>
              <a:t>de la actividad desde </a:t>
            </a:r>
            <a:r>
              <a:rPr lang="es-AR" sz="1600" b="1" dirty="0" smtClean="0"/>
              <a:t>Escuela a Juveniles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AR" sz="1600" dirty="0"/>
              <a:t>I</a:t>
            </a:r>
            <a:r>
              <a:rPr lang="es-AR" sz="1600" dirty="0" smtClean="0"/>
              <a:t>ntegración de la Escuela a la actividad Federada (Creación de categoría Mosquito y Tira C o Flex)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s-AR" sz="1600" dirty="0" smtClean="0"/>
              <a:t>Implementar plan de mejora para Divisiones Iniciales e Inferiores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AR" sz="1600" dirty="0" smtClean="0"/>
              <a:t>Conformación de Cuerpo Técnico y Físico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AR" sz="1600" dirty="0" smtClean="0"/>
              <a:t>Primera Superior integrada por mayoría de </a:t>
            </a:r>
            <a:r>
              <a:rPr lang="es-AR" sz="1600" b="1" dirty="0" smtClean="0"/>
              <a:t>Jugadores formados en la Institución </a:t>
            </a:r>
            <a:endParaRPr lang="es-AR" sz="1600" b="1" dirty="0" smtClean="0">
              <a:solidFill>
                <a:srgbClr val="FF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AR" sz="1600" dirty="0" smtClean="0"/>
              <a:t>Implementación de piloto de Servicio Medico y Psico-Deportivo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s-AR" sz="800" dirty="0"/>
          </a:p>
          <a:p>
            <a:r>
              <a:rPr lang="es-AR" sz="2000" b="1" dirty="0" smtClean="0"/>
              <a:t>Mediano Plazo (2018-2019)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AR" sz="1600" dirty="0" smtClean="0"/>
              <a:t>Divisiones Inferiores (Escuela a Juveniles): Evaluación de logros.  Comparación con objetivos del Plan Integral.  Implementación de correcciones mediante previa discusión/aprobación de CD y Dpto. Físico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AR" sz="1600" dirty="0" smtClean="0"/>
              <a:t>Primera Superior:  Trabajar fuertemente en la obtención de financiamiento externo que complemente el soporte económico provisto por el club, para mejorar el nivel competitivo con aspiraciones a ascender al Torneo Federal.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s-AR" sz="800" dirty="0"/>
          </a:p>
          <a:p>
            <a:r>
              <a:rPr lang="es-AR" sz="2000" b="1" dirty="0" smtClean="0"/>
              <a:t>Largo Plazo (2020 en adelante)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AR" sz="1600" dirty="0" smtClean="0"/>
              <a:t>Incremento de masa societaria mediante la integración de las familias actuales y de las nuevas que se vayan incorporando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AR" sz="1600" dirty="0" smtClean="0"/>
              <a:t>Inculcar valores que complementen la formación humana de nuestros hijos.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AR" sz="1600" dirty="0" smtClean="0"/>
              <a:t>Consolidación de niveles de competitividad de cada una de las Tiras representativas del Club.  Primera Superior participando del Torneo Federal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AR" sz="1600" dirty="0" smtClean="0"/>
              <a:t>Formación de valores con potencial para iniciarlos en la formación Deportiva y/o </a:t>
            </a:r>
            <a:r>
              <a:rPr lang="es-AR" sz="1600" dirty="0" err="1" smtClean="0"/>
              <a:t>Dirigencia</a:t>
            </a:r>
            <a:r>
              <a:rPr lang="es-AR" sz="1600" dirty="0" err="1"/>
              <a:t>l</a:t>
            </a:r>
            <a:endParaRPr lang="es-AR" sz="1600" dirty="0" smtClean="0"/>
          </a:p>
        </p:txBody>
      </p:sp>
    </p:spTree>
    <p:extLst>
      <p:ext uri="{BB962C8B-B14F-4D97-AF65-F5344CB8AC3E}">
        <p14:creationId xmlns:p14="http://schemas.microsoft.com/office/powerpoint/2010/main" val="1921646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1970" y="12504"/>
            <a:ext cx="9144000" cy="98072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pSp>
        <p:nvGrpSpPr>
          <p:cNvPr id="14" name="13 Grupo"/>
          <p:cNvGrpSpPr/>
          <p:nvPr/>
        </p:nvGrpSpPr>
        <p:grpSpPr>
          <a:xfrm>
            <a:off x="539552" y="116632"/>
            <a:ext cx="1296136" cy="772472"/>
            <a:chOff x="539552" y="116632"/>
            <a:chExt cx="1296136" cy="772472"/>
          </a:xfrm>
        </p:grpSpPr>
        <p:pic>
          <p:nvPicPr>
            <p:cNvPr id="5" name="Picture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9552" y="116632"/>
              <a:ext cx="880032" cy="772472"/>
            </a:xfrm>
            <a:prstGeom prst="rect">
              <a:avLst/>
            </a:prstGeom>
          </p:spPr>
        </p:pic>
        <p:sp>
          <p:nvSpPr>
            <p:cNvPr id="9" name="8 Conector"/>
            <p:cNvSpPr/>
            <p:nvPr/>
          </p:nvSpPr>
          <p:spPr>
            <a:xfrm>
              <a:off x="1763688" y="332656"/>
              <a:ext cx="72000" cy="72000"/>
            </a:xfrm>
            <a:prstGeom prst="flowChartConnector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2" name="11 Conector"/>
            <p:cNvSpPr/>
            <p:nvPr/>
          </p:nvSpPr>
          <p:spPr>
            <a:xfrm>
              <a:off x="1763688" y="485056"/>
              <a:ext cx="72000" cy="72000"/>
            </a:xfrm>
            <a:prstGeom prst="flowChartConnector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3" name="12 Conector"/>
            <p:cNvSpPr/>
            <p:nvPr/>
          </p:nvSpPr>
          <p:spPr>
            <a:xfrm>
              <a:off x="1763688" y="637456"/>
              <a:ext cx="72000" cy="72000"/>
            </a:xfrm>
            <a:prstGeom prst="flowChartConnector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  <p:sp>
        <p:nvSpPr>
          <p:cNvPr id="15" name="14 CuadroTexto"/>
          <p:cNvSpPr txBox="1"/>
          <p:nvPr/>
        </p:nvSpPr>
        <p:spPr>
          <a:xfrm>
            <a:off x="1835696" y="303039"/>
            <a:ext cx="51845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dirty="0" smtClean="0">
                <a:solidFill>
                  <a:schemeClr val="bg1"/>
                </a:solidFill>
                <a:latin typeface="+mj-lt"/>
              </a:rPr>
              <a:t>   Acciones Inmediatas</a:t>
            </a:r>
            <a:endParaRPr lang="es-AR" sz="2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107504" y="1052736"/>
            <a:ext cx="89289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AR" sz="1600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s-AR" sz="1600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s-AR" sz="1600" dirty="0"/>
          </a:p>
        </p:txBody>
      </p:sp>
      <p:sp>
        <p:nvSpPr>
          <p:cNvPr id="10" name="1 CuadroTexto"/>
          <p:cNvSpPr txBox="1"/>
          <p:nvPr/>
        </p:nvSpPr>
        <p:spPr>
          <a:xfrm>
            <a:off x="107502" y="1048082"/>
            <a:ext cx="8928993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 smtClean="0"/>
              <a:t>Noviembre – Diciembre 2016</a:t>
            </a:r>
            <a:endParaRPr lang="es-AR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 smtClean="0"/>
              <a:t>Aprobación por parte de la C.D. de la </a:t>
            </a:r>
            <a:r>
              <a:rPr lang="es-AR" dirty="0"/>
              <a:t>nueva Sub-Comisión de Basquetbol y </a:t>
            </a:r>
            <a:r>
              <a:rPr lang="es-AR" dirty="0" smtClean="0"/>
              <a:t>validación del Plan </a:t>
            </a:r>
            <a:r>
              <a:rPr lang="es-AR" dirty="0"/>
              <a:t>de </a:t>
            </a:r>
            <a:r>
              <a:rPr lang="es-AR" dirty="0" smtClean="0"/>
              <a:t>Gestión.</a:t>
            </a:r>
            <a:endParaRPr lang="es-AR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 smtClean="0"/>
              <a:t>Autorizar a la Sub-Comisión a definir y comunicar las políticas y lineamientos a implementar.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 smtClean="0"/>
              <a:t>Acordar </a:t>
            </a:r>
            <a:r>
              <a:rPr lang="es-AR" dirty="0"/>
              <a:t>con Dpto. Físico la integración de la Escuela con la actividad </a:t>
            </a:r>
            <a:r>
              <a:rPr lang="es-AR" dirty="0" smtClean="0"/>
              <a:t>federada.</a:t>
            </a:r>
            <a:endParaRPr lang="es-A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 smtClean="0"/>
              <a:t>Definir presencia en Colonia de Verano para detectar nuevos jugadores para la Escuela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 smtClean="0"/>
              <a:t>Iniciar proceso </a:t>
            </a:r>
            <a:r>
              <a:rPr lang="es-AR" dirty="0"/>
              <a:t>para inscripción de chicos de Escuela </a:t>
            </a:r>
            <a:r>
              <a:rPr lang="es-AR" dirty="0" smtClean="0"/>
              <a:t>en competencias </a:t>
            </a:r>
            <a:r>
              <a:rPr lang="es-AR" dirty="0"/>
              <a:t>oficiales (Tira C o Torneo Flex</a:t>
            </a:r>
            <a:r>
              <a:rPr lang="es-AR" dirty="0" smtClean="0"/>
              <a:t>) – </a:t>
            </a:r>
            <a:r>
              <a:rPr lang="es-AR" b="1" dirty="0" smtClean="0">
                <a:solidFill>
                  <a:srgbClr val="92D050"/>
                </a:solidFill>
              </a:rPr>
              <a:t>En Proceso</a:t>
            </a:r>
          </a:p>
          <a:p>
            <a:pPr lvl="1"/>
            <a:endParaRPr lang="es-AR" sz="1000" dirty="0" smtClean="0"/>
          </a:p>
          <a:p>
            <a:r>
              <a:rPr lang="es-AR" b="1" dirty="0" smtClean="0"/>
              <a:t>Enero -Marzo 2017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 smtClean="0"/>
              <a:t>Redacción y validación de </a:t>
            </a:r>
            <a:r>
              <a:rPr lang="es-AR" dirty="0"/>
              <a:t>códigos de conducta para dirigentes, entrenadores, jugadores y </a:t>
            </a:r>
            <a:r>
              <a:rPr lang="es-AR" dirty="0" smtClean="0"/>
              <a:t>familiares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 smtClean="0"/>
              <a:t>Elaboración del Presupuesto de Gestión.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 smtClean="0"/>
              <a:t>Definición del Cuerpo Técnico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 smtClean="0"/>
              <a:t>Diseño </a:t>
            </a:r>
            <a:r>
              <a:rPr lang="es-AR" dirty="0"/>
              <a:t>del Plan de Comunicación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/>
              <a:t>Relevamiento de </a:t>
            </a:r>
            <a:r>
              <a:rPr lang="es-AR" dirty="0" smtClean="0"/>
              <a:t>planteles.  Definición de criterio de incorporaciones </a:t>
            </a:r>
            <a:r>
              <a:rPr lang="es-AR" b="1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 smtClean="0"/>
              <a:t>Designación </a:t>
            </a:r>
            <a:r>
              <a:rPr lang="es-AR" dirty="0"/>
              <a:t>de un contacto para temas administrativos en la Federación </a:t>
            </a:r>
            <a:r>
              <a:rPr lang="es-AR" dirty="0" smtClean="0"/>
              <a:t>; </a:t>
            </a:r>
            <a:r>
              <a:rPr lang="es-AR" dirty="0"/>
              <a:t>nominación de un miembro de la Sub-Comisión para representar a GEVP en la </a:t>
            </a:r>
            <a:r>
              <a:rPr lang="es-AR" dirty="0" smtClean="0"/>
              <a:t>FEBAMBA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AR" dirty="0">
                <a:solidFill>
                  <a:prstClr val="black"/>
                </a:solidFill>
              </a:rPr>
              <a:t>Diseño plan piloto de Servicio Médico y Psico-Deportivo </a:t>
            </a:r>
            <a:endParaRPr lang="es-AR" b="1" dirty="0">
              <a:solidFill>
                <a:prstClr val="black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smtClean="0"/>
              <a:t>Establecer </a:t>
            </a:r>
            <a:r>
              <a:rPr lang="en-US" dirty="0"/>
              <a:t>un plan anual de eventos y actividades </a:t>
            </a:r>
            <a:r>
              <a:rPr lang="en-US" dirty="0" smtClean="0"/>
              <a:t>con  </a:t>
            </a:r>
            <a:r>
              <a:rPr lang="en-US" dirty="0"/>
              <a:t>alcance </a:t>
            </a:r>
            <a:r>
              <a:rPr lang="en-US" dirty="0" smtClean="0"/>
              <a:t>a jugadores </a:t>
            </a:r>
            <a:r>
              <a:rPr lang="en-US" dirty="0"/>
              <a:t>y </a:t>
            </a:r>
            <a:r>
              <a:rPr lang="en-US" dirty="0" smtClean="0"/>
              <a:t>familias</a:t>
            </a:r>
            <a:endParaRPr lang="en-US" b="1" dirty="0"/>
          </a:p>
        </p:txBody>
      </p:sp>
      <p:pic>
        <p:nvPicPr>
          <p:cNvPr id="16" name="Picture 2" descr="C:\Users\Raul\AppData\Local\Microsoft\Windows\INetCache\IE\3PSH0H5J\Gtk-ok.svg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2132856"/>
            <a:ext cx="360040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C:\Users\Raul\AppData\Local\Microsoft\Windows\INetCache\IE\3PSH0H5J\Gtk-ok.svg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556792"/>
            <a:ext cx="360040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C:\Users\Raul\AppData\Local\Microsoft\Windows\INetCache\IE\3PSH0H5J\Gtk-ok.svg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2420888"/>
            <a:ext cx="360040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C:\Users\Raul\AppData\Local\Microsoft\Windows\INetCache\IE\3PSH0H5J\Gtk-ok.svg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2440" y="2708920"/>
            <a:ext cx="360040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480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1970" y="-27384"/>
            <a:ext cx="9144000" cy="98072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pSp>
        <p:nvGrpSpPr>
          <p:cNvPr id="14" name="13 Grupo"/>
          <p:cNvGrpSpPr/>
          <p:nvPr/>
        </p:nvGrpSpPr>
        <p:grpSpPr>
          <a:xfrm>
            <a:off x="539552" y="116632"/>
            <a:ext cx="1296136" cy="772472"/>
            <a:chOff x="539552" y="116632"/>
            <a:chExt cx="1296136" cy="772472"/>
          </a:xfrm>
        </p:grpSpPr>
        <p:pic>
          <p:nvPicPr>
            <p:cNvPr id="5" name="Picture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9552" y="116632"/>
              <a:ext cx="880032" cy="772472"/>
            </a:xfrm>
            <a:prstGeom prst="rect">
              <a:avLst/>
            </a:prstGeom>
          </p:spPr>
        </p:pic>
        <p:sp>
          <p:nvSpPr>
            <p:cNvPr id="9" name="8 Conector"/>
            <p:cNvSpPr/>
            <p:nvPr/>
          </p:nvSpPr>
          <p:spPr>
            <a:xfrm>
              <a:off x="1763688" y="332656"/>
              <a:ext cx="72000" cy="72000"/>
            </a:xfrm>
            <a:prstGeom prst="flowChartConnector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2" name="11 Conector"/>
            <p:cNvSpPr/>
            <p:nvPr/>
          </p:nvSpPr>
          <p:spPr>
            <a:xfrm>
              <a:off x="1763688" y="485056"/>
              <a:ext cx="72000" cy="72000"/>
            </a:xfrm>
            <a:prstGeom prst="flowChartConnector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3" name="12 Conector"/>
            <p:cNvSpPr/>
            <p:nvPr/>
          </p:nvSpPr>
          <p:spPr>
            <a:xfrm>
              <a:off x="1763688" y="637456"/>
              <a:ext cx="72000" cy="72000"/>
            </a:xfrm>
            <a:prstGeom prst="flowChartConnector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  <p:sp>
        <p:nvSpPr>
          <p:cNvPr id="15" name="14 CuadroTexto"/>
          <p:cNvSpPr txBox="1"/>
          <p:nvPr/>
        </p:nvSpPr>
        <p:spPr>
          <a:xfrm>
            <a:off x="1835696" y="303039"/>
            <a:ext cx="60486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dirty="0" smtClean="0">
                <a:solidFill>
                  <a:schemeClr val="bg1"/>
                </a:solidFill>
                <a:latin typeface="+mj-lt"/>
              </a:rPr>
              <a:t>  Integrantes </a:t>
            </a:r>
            <a:endParaRPr lang="es-AR" sz="2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107504" y="1052736"/>
            <a:ext cx="89289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AR" sz="1600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s-AR" sz="1600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s-AR" sz="1600" dirty="0"/>
          </a:p>
        </p:txBody>
      </p:sp>
      <p:sp>
        <p:nvSpPr>
          <p:cNvPr id="3" name="2 CuadroTexto"/>
          <p:cNvSpPr txBox="1"/>
          <p:nvPr/>
        </p:nvSpPr>
        <p:spPr>
          <a:xfrm>
            <a:off x="1831943" y="2348880"/>
            <a:ext cx="13163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AR" sz="1400" dirty="0" smtClean="0"/>
              <a:t>Sergio Álvarez</a:t>
            </a:r>
          </a:p>
          <a:p>
            <a:endParaRPr lang="es-AR" sz="1100" dirty="0" smtClean="0"/>
          </a:p>
          <a:p>
            <a:pPr algn="ctr"/>
            <a:endParaRPr lang="es-AR" sz="1100" b="1" dirty="0"/>
          </a:p>
        </p:txBody>
      </p:sp>
      <p:sp>
        <p:nvSpPr>
          <p:cNvPr id="17" name="16 CuadroTexto"/>
          <p:cNvSpPr txBox="1"/>
          <p:nvPr/>
        </p:nvSpPr>
        <p:spPr>
          <a:xfrm>
            <a:off x="3694527" y="2348880"/>
            <a:ext cx="157895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AR" sz="1400" dirty="0" smtClean="0"/>
              <a:t>Gustavo Fernández</a:t>
            </a:r>
          </a:p>
          <a:p>
            <a:pPr algn="ctr"/>
            <a:endParaRPr lang="es-AR" sz="1100" dirty="0"/>
          </a:p>
        </p:txBody>
      </p:sp>
      <p:sp>
        <p:nvSpPr>
          <p:cNvPr id="18" name="17 CuadroTexto"/>
          <p:cNvSpPr txBox="1"/>
          <p:nvPr/>
        </p:nvSpPr>
        <p:spPr>
          <a:xfrm>
            <a:off x="5623095" y="2348880"/>
            <a:ext cx="146488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AR" sz="1400" dirty="0" smtClean="0"/>
              <a:t>Hernán </a:t>
            </a:r>
            <a:r>
              <a:rPr lang="es-AR" sz="1400" dirty="0" err="1" smtClean="0"/>
              <a:t>Cingerle</a:t>
            </a:r>
            <a:endParaRPr lang="es-AR" sz="1400" dirty="0" smtClean="0"/>
          </a:p>
          <a:p>
            <a:endParaRPr lang="es-AR" sz="1100" dirty="0"/>
          </a:p>
        </p:txBody>
      </p:sp>
      <p:sp>
        <p:nvSpPr>
          <p:cNvPr id="19" name="18 CuadroTexto"/>
          <p:cNvSpPr txBox="1"/>
          <p:nvPr/>
        </p:nvSpPr>
        <p:spPr>
          <a:xfrm>
            <a:off x="5105444" y="4077072"/>
            <a:ext cx="103066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AR" sz="1400" dirty="0" smtClean="0"/>
              <a:t>Javier Silva</a:t>
            </a:r>
          </a:p>
          <a:p>
            <a:endParaRPr lang="es-AR" sz="1100" dirty="0"/>
          </a:p>
        </p:txBody>
      </p:sp>
      <p:sp>
        <p:nvSpPr>
          <p:cNvPr id="20" name="19 CuadroTexto"/>
          <p:cNvSpPr txBox="1"/>
          <p:nvPr/>
        </p:nvSpPr>
        <p:spPr>
          <a:xfrm>
            <a:off x="984967" y="4077072"/>
            <a:ext cx="12065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AR" sz="1400" dirty="0" smtClean="0"/>
              <a:t>Claudio Cardo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2762656" y="4077072"/>
            <a:ext cx="1593321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AR" sz="1400" dirty="0" smtClean="0"/>
              <a:t>Rubén </a:t>
            </a:r>
            <a:r>
              <a:rPr lang="es-AR" sz="1400" dirty="0" err="1" smtClean="0"/>
              <a:t>Murahovsky</a:t>
            </a:r>
            <a:endParaRPr lang="es-AR" sz="1400" dirty="0" smtClean="0"/>
          </a:p>
          <a:p>
            <a:pPr algn="ctr"/>
            <a:endParaRPr lang="es-AR" sz="1100" dirty="0"/>
          </a:p>
        </p:txBody>
      </p:sp>
      <p:sp>
        <p:nvSpPr>
          <p:cNvPr id="22" name="21 CuadroTexto"/>
          <p:cNvSpPr txBox="1"/>
          <p:nvPr/>
        </p:nvSpPr>
        <p:spPr>
          <a:xfrm>
            <a:off x="6960082" y="4077072"/>
            <a:ext cx="128432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AR" sz="1400" dirty="0" smtClean="0"/>
              <a:t>Raúl Rodríguez</a:t>
            </a:r>
          </a:p>
          <a:p>
            <a:pPr algn="ctr"/>
            <a:endParaRPr lang="es-AR" sz="1100" dirty="0"/>
          </a:p>
        </p:txBody>
      </p:sp>
      <p:pic>
        <p:nvPicPr>
          <p:cNvPr id="2051" name="Picture 3" descr="C:\Users\Raul\Desktop\Raúl\Sub Comisión Basquet GEVP\R. Murahovsky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578" y="3212976"/>
            <a:ext cx="1080374" cy="900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4980" y="1214680"/>
            <a:ext cx="835052" cy="104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827584" y="4941168"/>
            <a:ext cx="698477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000" b="1" dirty="0" smtClean="0"/>
              <a:t>Padres Responsables de Equipo y Colaboradores Externos</a:t>
            </a:r>
          </a:p>
          <a:p>
            <a:endParaRPr lang="es-AR" sz="1600" b="1" dirty="0" smtClean="0"/>
          </a:p>
          <a:p>
            <a:r>
              <a:rPr lang="es-AR" sz="1600" dirty="0" smtClean="0"/>
              <a:t>Cecilia Pombo                        	Daniel de Lorenzo	    	  Pablo Zolezzi</a:t>
            </a:r>
          </a:p>
          <a:p>
            <a:r>
              <a:rPr lang="es-AR" sz="1600" dirty="0" smtClean="0"/>
              <a:t>Walter Fábregas                    	Alejandro Sánchez	      	  Jorge Prandi</a:t>
            </a:r>
          </a:p>
          <a:p>
            <a:r>
              <a:rPr lang="es-AR" sz="1600" dirty="0"/>
              <a:t>Pachu </a:t>
            </a:r>
            <a:r>
              <a:rPr lang="es-AR" sz="1600" dirty="0" err="1" smtClean="0"/>
              <a:t>Castielli</a:t>
            </a:r>
            <a:r>
              <a:rPr lang="es-AR" sz="1600" dirty="0" smtClean="0"/>
              <a:t>                      </a:t>
            </a:r>
            <a:r>
              <a:rPr lang="es-AR" sz="1600" dirty="0" smtClean="0"/>
              <a:t>            </a:t>
            </a:r>
            <a:r>
              <a:rPr lang="es-AR" sz="1600" dirty="0" smtClean="0"/>
              <a:t>Javier De Simone	    	  Néstor Merlo</a:t>
            </a:r>
          </a:p>
          <a:p>
            <a:r>
              <a:rPr lang="es-AR" sz="1600" dirty="0" err="1" smtClean="0"/>
              <a:t>Gelu</a:t>
            </a:r>
            <a:r>
              <a:rPr lang="es-AR" sz="1600" dirty="0" smtClean="0"/>
              <a:t> </a:t>
            </a:r>
            <a:r>
              <a:rPr lang="es-AR" sz="1600" dirty="0" smtClean="0"/>
              <a:t>Sabio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3214" y="3140969"/>
            <a:ext cx="651154" cy="9721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C:\Users\Raul\Desktop\Raúl\Sub Comisión Basquet GEVP\C. Cardo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3114824"/>
            <a:ext cx="1008112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Raul\Desktop\Raúl\Sub Comisión Basquet GEVP\S. Alvarez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196752"/>
            <a:ext cx="808018" cy="1060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Raul\Desktop\Raúl\Sub Comisión Basquet GEVP\H. Cingerle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8473" y="1214680"/>
            <a:ext cx="957783" cy="1034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3" descr="C:\Users\Raul\Desktop\Raúl\Sub Comisión Basquet GEVP\J. Silva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3140968"/>
            <a:ext cx="736149" cy="977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1099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1970" y="12504"/>
            <a:ext cx="9144000" cy="98072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pSp>
        <p:nvGrpSpPr>
          <p:cNvPr id="14" name="13 Grupo"/>
          <p:cNvGrpSpPr/>
          <p:nvPr/>
        </p:nvGrpSpPr>
        <p:grpSpPr>
          <a:xfrm>
            <a:off x="539552" y="116632"/>
            <a:ext cx="1296136" cy="772472"/>
            <a:chOff x="539552" y="116632"/>
            <a:chExt cx="1296136" cy="772472"/>
          </a:xfrm>
        </p:grpSpPr>
        <p:pic>
          <p:nvPicPr>
            <p:cNvPr id="5" name="Picture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9552" y="116632"/>
              <a:ext cx="880032" cy="772472"/>
            </a:xfrm>
            <a:prstGeom prst="rect">
              <a:avLst/>
            </a:prstGeom>
          </p:spPr>
        </p:pic>
        <p:sp>
          <p:nvSpPr>
            <p:cNvPr id="9" name="8 Conector"/>
            <p:cNvSpPr/>
            <p:nvPr/>
          </p:nvSpPr>
          <p:spPr>
            <a:xfrm>
              <a:off x="1763688" y="332656"/>
              <a:ext cx="72000" cy="72000"/>
            </a:xfrm>
            <a:prstGeom prst="flowChartConnector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2" name="11 Conector"/>
            <p:cNvSpPr/>
            <p:nvPr/>
          </p:nvSpPr>
          <p:spPr>
            <a:xfrm>
              <a:off x="1763688" y="485056"/>
              <a:ext cx="72000" cy="72000"/>
            </a:xfrm>
            <a:prstGeom prst="flowChartConnector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3" name="12 Conector"/>
            <p:cNvSpPr/>
            <p:nvPr/>
          </p:nvSpPr>
          <p:spPr>
            <a:xfrm>
              <a:off x="1763688" y="637456"/>
              <a:ext cx="72000" cy="72000"/>
            </a:xfrm>
            <a:prstGeom prst="flowChartConnector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  <p:sp>
        <p:nvSpPr>
          <p:cNvPr id="15" name="14 CuadroTexto"/>
          <p:cNvSpPr txBox="1"/>
          <p:nvPr/>
        </p:nvSpPr>
        <p:spPr>
          <a:xfrm>
            <a:off x="1835696" y="116632"/>
            <a:ext cx="51845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dirty="0" smtClean="0">
                <a:solidFill>
                  <a:schemeClr val="bg1"/>
                </a:solidFill>
                <a:latin typeface="+mj-lt"/>
              </a:rPr>
              <a:t>   Roles y Responsabilidades</a:t>
            </a:r>
          </a:p>
          <a:p>
            <a:r>
              <a:rPr lang="es-AR" sz="24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s-AR" sz="2400" b="1" dirty="0" smtClean="0">
                <a:solidFill>
                  <a:schemeClr val="bg1"/>
                </a:solidFill>
                <a:latin typeface="+mj-lt"/>
              </a:rPr>
              <a:t>   </a:t>
            </a:r>
            <a:endParaRPr lang="es-AR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107504" y="1052736"/>
            <a:ext cx="89289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AR" sz="1600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s-AR" sz="1600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s-AR" sz="1600" dirty="0"/>
          </a:p>
        </p:txBody>
      </p:sp>
      <p:sp>
        <p:nvSpPr>
          <p:cNvPr id="16" name="1 CuadroTexto"/>
          <p:cNvSpPr txBox="1"/>
          <p:nvPr/>
        </p:nvSpPr>
        <p:spPr>
          <a:xfrm>
            <a:off x="263489" y="1068987"/>
            <a:ext cx="8640961" cy="603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200" b="1" dirty="0" smtClean="0"/>
              <a:t>Capitán	</a:t>
            </a:r>
            <a:r>
              <a:rPr lang="es-AR" sz="2200" dirty="0" smtClean="0"/>
              <a:t>				Sergio Alvarez</a:t>
            </a:r>
          </a:p>
          <a:p>
            <a:endParaRPr lang="es-AR" sz="500" dirty="0"/>
          </a:p>
          <a:p>
            <a:r>
              <a:rPr lang="es-AR" sz="2200" b="1" dirty="0" smtClean="0"/>
              <a:t>Sub- Capitán</a:t>
            </a:r>
            <a:r>
              <a:rPr lang="es-AR" sz="2200" dirty="0" smtClean="0"/>
              <a:t>				Raúl Rodriguez</a:t>
            </a:r>
          </a:p>
          <a:p>
            <a:endParaRPr lang="es-AR" sz="500" b="1" dirty="0" smtClean="0"/>
          </a:p>
          <a:p>
            <a:r>
              <a:rPr lang="es-AR" sz="2200" b="1" dirty="0" smtClean="0"/>
              <a:t>Coordinación Técnica</a:t>
            </a:r>
            <a:r>
              <a:rPr lang="es-AR" sz="2200" dirty="0" smtClean="0"/>
              <a:t>			Sergio Alvarez</a:t>
            </a:r>
          </a:p>
          <a:p>
            <a:r>
              <a:rPr lang="es-AR" sz="2200" dirty="0"/>
              <a:t>	</a:t>
            </a:r>
            <a:r>
              <a:rPr lang="es-AR" sz="2200" dirty="0" smtClean="0"/>
              <a:t>				Gustavo Fernández</a:t>
            </a:r>
          </a:p>
          <a:p>
            <a:r>
              <a:rPr lang="es-AR" sz="2200" dirty="0"/>
              <a:t>	</a:t>
            </a:r>
            <a:r>
              <a:rPr lang="es-AR" sz="2200" dirty="0" smtClean="0"/>
              <a:t>				Colaboradores Externos</a:t>
            </a:r>
          </a:p>
          <a:p>
            <a:endParaRPr lang="es-AR" sz="500" dirty="0" smtClean="0"/>
          </a:p>
          <a:p>
            <a:r>
              <a:rPr lang="es-AR" sz="2200" b="1" dirty="0" smtClean="0"/>
              <a:t>Presupuesto y Control</a:t>
            </a:r>
            <a:r>
              <a:rPr lang="es-AR" sz="2200" dirty="0" smtClean="0"/>
              <a:t>			Raúl Rodriguez</a:t>
            </a:r>
          </a:p>
          <a:p>
            <a:endParaRPr lang="es-AR" sz="500" dirty="0" smtClean="0"/>
          </a:p>
          <a:p>
            <a:r>
              <a:rPr lang="es-AR" sz="2200" b="1" dirty="0" smtClean="0"/>
              <a:t>Mejora continua e </a:t>
            </a:r>
            <a:r>
              <a:rPr lang="es-AR" sz="2200" b="1" dirty="0"/>
              <a:t>I</a:t>
            </a:r>
            <a:r>
              <a:rPr lang="es-AR" sz="2200" b="1" dirty="0" smtClean="0"/>
              <a:t>nnovación</a:t>
            </a:r>
            <a:r>
              <a:rPr lang="es-AR" sz="2200" dirty="0" smtClean="0"/>
              <a:t>		Gustavo Fernández</a:t>
            </a:r>
          </a:p>
          <a:p>
            <a:endParaRPr lang="es-AR" sz="500" dirty="0" smtClean="0"/>
          </a:p>
          <a:p>
            <a:r>
              <a:rPr lang="es-AR" sz="2200" b="1" dirty="0" smtClean="0"/>
              <a:t>Marketing y Difusión</a:t>
            </a:r>
            <a:r>
              <a:rPr lang="es-AR" sz="2200" dirty="0" smtClean="0"/>
              <a:t>			Rubén </a:t>
            </a:r>
            <a:r>
              <a:rPr lang="es-AR" sz="2200" dirty="0" err="1" smtClean="0"/>
              <a:t>Murahovsky</a:t>
            </a:r>
            <a:endParaRPr lang="es-AR" sz="2200" dirty="0" smtClean="0"/>
          </a:p>
          <a:p>
            <a:r>
              <a:rPr lang="es-AR" sz="2200" dirty="0"/>
              <a:t>	</a:t>
            </a:r>
            <a:r>
              <a:rPr lang="es-AR" sz="2200" dirty="0" smtClean="0"/>
              <a:t>				Sergio Alvarez</a:t>
            </a:r>
          </a:p>
          <a:p>
            <a:endParaRPr lang="es-AR" sz="500" dirty="0" smtClean="0"/>
          </a:p>
          <a:p>
            <a:r>
              <a:rPr lang="es-AR" sz="2200" b="1" dirty="0" smtClean="0"/>
              <a:t>Infraestructura y Medios</a:t>
            </a:r>
            <a:r>
              <a:rPr lang="es-AR" sz="2200" dirty="0" smtClean="0"/>
              <a:t>		Javier Silva </a:t>
            </a:r>
          </a:p>
          <a:p>
            <a:r>
              <a:rPr lang="es-AR" sz="2200" dirty="0"/>
              <a:t>	</a:t>
            </a:r>
            <a:r>
              <a:rPr lang="es-AR" sz="2200" dirty="0" smtClean="0"/>
              <a:t>				Claudio Cardo</a:t>
            </a:r>
          </a:p>
          <a:p>
            <a:endParaRPr lang="es-AR" sz="500" dirty="0" smtClean="0"/>
          </a:p>
          <a:p>
            <a:r>
              <a:rPr lang="es-AR" sz="2200" b="1" dirty="0" smtClean="0"/>
              <a:t>Asuntos Legales	</a:t>
            </a:r>
            <a:r>
              <a:rPr lang="es-AR" sz="2200" dirty="0" smtClean="0"/>
              <a:t>		Hernan Cingerle</a:t>
            </a:r>
          </a:p>
          <a:p>
            <a:endParaRPr lang="es-AR" sz="500" dirty="0" smtClean="0"/>
          </a:p>
          <a:p>
            <a:r>
              <a:rPr lang="es-AR" sz="2200" b="1" dirty="0" smtClean="0"/>
              <a:t>Eventos y Viajes	</a:t>
            </a:r>
            <a:r>
              <a:rPr lang="es-AR" sz="2200" dirty="0" smtClean="0"/>
              <a:t>		Hernán Cingerle</a:t>
            </a:r>
          </a:p>
          <a:p>
            <a:r>
              <a:rPr lang="es-AR" sz="2200" dirty="0"/>
              <a:t>	</a:t>
            </a:r>
            <a:r>
              <a:rPr lang="es-AR" sz="2200" dirty="0" smtClean="0"/>
              <a:t>				Colaboradores Externos</a:t>
            </a:r>
          </a:p>
          <a:p>
            <a:endParaRPr lang="es-AR" sz="400" b="1" dirty="0" smtClean="0"/>
          </a:p>
          <a:p>
            <a:r>
              <a:rPr lang="es-AR" sz="2200" b="1" dirty="0" smtClean="0"/>
              <a:t>Asuntos Reglamentarios</a:t>
            </a:r>
            <a:r>
              <a:rPr lang="es-AR" sz="2200" dirty="0" smtClean="0"/>
              <a:t>		Claudio Cardo</a:t>
            </a:r>
            <a:endParaRPr lang="es-AR" sz="2200" dirty="0"/>
          </a:p>
        </p:txBody>
      </p:sp>
    </p:spTree>
    <p:extLst>
      <p:ext uri="{BB962C8B-B14F-4D97-AF65-F5344CB8AC3E}">
        <p14:creationId xmlns:p14="http://schemas.microsoft.com/office/powerpoint/2010/main" val="4098670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1723</TotalTime>
  <Words>730</Words>
  <Application>Microsoft Office PowerPoint</Application>
  <PresentationFormat>On-screen Show (4:3)</PresentationFormat>
  <Paragraphs>110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Wingdings</vt:lpstr>
      <vt:lpstr>Tema de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YPF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RODRIGUEZ SORGINI, RAUL</dc:creator>
  <cp:lastModifiedBy>Alvarez, Sergio F</cp:lastModifiedBy>
  <cp:revision>137</cp:revision>
  <cp:lastPrinted>2016-10-04T22:12:57Z</cp:lastPrinted>
  <dcterms:created xsi:type="dcterms:W3CDTF">2016-07-28T21:17:07Z</dcterms:created>
  <dcterms:modified xsi:type="dcterms:W3CDTF">2016-12-29T04:08:24Z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-1961419781</vt:i4>
  </property>
  <property fmtid="{D5CDD505-2E9C-101B-9397-08002B2CF9AE}" pid="3" name="_NewReviewCycle">
    <vt:lpwstr/>
  </property>
  <property fmtid="{D5CDD505-2E9C-101B-9397-08002B2CF9AE}" pid="4" name="_EmailSubject">
    <vt:lpwstr>Basquet GEVP - Comunicación inicial</vt:lpwstr>
  </property>
  <property fmtid="{D5CDD505-2E9C-101B-9397-08002B2CF9AE}" pid="5" name="_AuthorEmail">
    <vt:lpwstr>sergio.f.alvarez@exxonmobil.com</vt:lpwstr>
  </property>
  <property fmtid="{D5CDD505-2E9C-101B-9397-08002B2CF9AE}" pid="6" name="_AuthorEmailDisplayName">
    <vt:lpwstr>Alvarez, Sergio F</vt:lpwstr>
  </property>
  <property fmtid="{D5CDD505-2E9C-101B-9397-08002B2CF9AE}" pid="7" name="_PreviousAdHocReviewCycleID">
    <vt:i4>-89414575</vt:i4>
  </property>
</Properties>
</file>